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embeddedFontLst>
    <p:embeddedFont>
      <p:font charset="-122" panose="020B0200000000000000" pitchFamily="34" typeface="Noto Sans SC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21277" y="1525651"/>
            <a:ext cx="7121571" cy="208597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14999"/>
              </a:lnSpc>
            </a:pPr>
            <a:r>
              <a:rPr lang="en-US" b="true" sz="5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Memahami Hibah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40327" y="4885552"/>
            <a:ext cx="2800350" cy="50482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Pemberi: TeraBox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40327" y="5416866"/>
            <a:ext cx="3371850" cy="50482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2025-07-26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873355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name="AutoShape 3" id="3"/>
          <p:cNvSpPr/>
          <p:nvPr/>
        </p:nvSpPr>
        <p:spPr>
          <a:xfrm rot="0">
            <a:off x="4008100" y="179904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4" id="4"/>
          <p:cNvSpPr txBox="true"/>
          <p:nvPr/>
        </p:nvSpPr>
        <p:spPr>
          <a:xfrm rot="0">
            <a:off x="4636726" y="1463721"/>
            <a:ext cx="6886575" cy="765904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Hibah umum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36726" y="2046214"/>
            <a:ext cx="6891292" cy="982033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Hibah ini diberikan tanpa ketentuan khusus, memungkinkan penerima memanfaatkannya sesuai kebutuhan tanpa batasan tertentu.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17041" r="17041"/>
          <a:stretch>
            <a:fillRect/>
          </a:stretch>
        </p:blipFill>
        <p:spPr>
          <a:xfrm rot="0">
            <a:off x="-1061158" y="1741145"/>
            <a:ext cx="4421505" cy="4421505"/>
          </a:xfrm>
          <a:prstGeom prst="ellipse">
            <a:avLst/>
          </a:prstGeom>
        </p:spPr>
      </p:pic>
      <p:sp>
        <p:nvSpPr>
          <p:cNvPr name="AutoShape 7" id="7"/>
          <p:cNvSpPr/>
          <p:nvPr/>
        </p:nvSpPr>
        <p:spPr>
          <a:xfrm rot="0">
            <a:off x="3873355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name="AutoShape 8" id="8"/>
          <p:cNvSpPr/>
          <p:nvPr/>
        </p:nvSpPr>
        <p:spPr>
          <a:xfrm rot="0">
            <a:off x="4008100" y="351937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9" id="9"/>
          <p:cNvSpPr txBox="true"/>
          <p:nvPr/>
        </p:nvSpPr>
        <p:spPr>
          <a:xfrm rot="0">
            <a:off x="4636726" y="3182098"/>
            <a:ext cx="6886575" cy="769800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Hibah bersyarat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3873355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name="AutoShape 11" id="11"/>
          <p:cNvSpPr/>
          <p:nvPr/>
        </p:nvSpPr>
        <p:spPr>
          <a:xfrm rot="0">
            <a:off x="4008100" y="523969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12" id="12"/>
          <p:cNvSpPr txBox="true"/>
          <p:nvPr/>
        </p:nvSpPr>
        <p:spPr>
          <a:xfrm rot="0">
            <a:off x="4636726" y="4920230"/>
            <a:ext cx="6886575" cy="734184"/>
          </a:xfrm>
          <a:prstGeom prst="rect">
            <a:avLst/>
          </a:prstGeom>
          <a:ln/>
        </p:spPr>
        <p:txBody>
          <a:bodyPr anchor="b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Hibah wasiat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Jenis-jenis Hibah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636726" y="3789081"/>
            <a:ext cx="6891292" cy="982033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Hibah yang mensyaratkan penerima memenuhi aturan atau tujuan spesifik, seperti menggunakan aset untuk pendidikan atau kegiatan sosial.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36726" y="5471644"/>
            <a:ext cx="6891292" cy="982033"/>
          </a:xfrm>
          <a:prstGeom prst="rect">
            <a:avLst/>
          </a:prstGeom>
          <a:ln/>
        </p:spPr>
        <p:txBody>
          <a:bodyPr anchor="t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Hibah yang dianugerahkan melalui dokumen wasiat, berlaku setelah pemberi hibah meninggal dunia, dengan ketentuan hukum yang mengikat.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40645" y="1641772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3" id="3"/>
          <p:cNvSpPr txBox="true"/>
          <p:nvPr/>
        </p:nvSpPr>
        <p:spPr>
          <a:xfrm rot="0">
            <a:off x="1707332" y="1785885"/>
            <a:ext cx="716280" cy="691515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  <a:p>
            <a:pPr algn="ctr">
              <a:lnSpc>
                <a:spcPct val="13000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815769" y="1445091"/>
            <a:ext cx="7852817" cy="618651"/>
          </a:xfrm>
          <a:prstGeom prst="rect">
            <a:avLst/>
          </a:prstGeom>
          <a:ln/>
        </p:spPr>
        <p:txBody>
          <a:bodyPr anchor="b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Pemenuhan syarat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815769" y="2040792"/>
            <a:ext cx="7869353" cy="902129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Hibah sah apabila memenuhi syarat, seperti pemberian dilakukan secara sukarela, pemberi memiliki hak penuh atas benda, dan penerima menyetujuinya.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15769" y="3143851"/>
            <a:ext cx="7852817" cy="563658"/>
          </a:xfrm>
          <a:prstGeom prst="rect">
            <a:avLst/>
          </a:prstGeom>
          <a:ln/>
        </p:spPr>
        <p:txBody>
          <a:bodyPr anchor="b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Dokumentasi resmi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15769" y="3684559"/>
            <a:ext cx="7869555" cy="902129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Hibah sering kali memerlukan akta notaris atau dokumen tertulis untuk menghindari sengketa hukum di kemudian hari.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99031" y="4717412"/>
            <a:ext cx="7869555" cy="691975"/>
          </a:xfrm>
          <a:prstGeom prst="rect">
            <a:avLst/>
          </a:prstGeom>
          <a:ln/>
        </p:spPr>
        <p:txBody>
          <a:bodyPr anchor="b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Kesesuaian hukum adat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99031" y="5386437"/>
            <a:ext cx="7869555" cy="902129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Beberapa daerah memiliki ketentuan adat yang relevan dengan proses hibah dan harus dihormati jika berlaku.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Validitas Hukum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1540645" y="3341211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12" id="12"/>
          <p:cNvSpPr txBox="true"/>
          <p:nvPr/>
        </p:nvSpPr>
        <p:spPr>
          <a:xfrm rot="0">
            <a:off x="1707332" y="3485324"/>
            <a:ext cx="716280" cy="691515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  <a:p>
            <a:pPr algn="ctr">
              <a:lnSpc>
                <a:spcPct val="130000"/>
              </a:lnSpc>
            </a:pPr>
          </a:p>
        </p:txBody>
      </p:sp>
      <p:sp>
        <p:nvSpPr>
          <p:cNvPr name="AutoShape 13" id="13"/>
          <p:cNvSpPr/>
          <p:nvPr/>
        </p:nvSpPr>
        <p:spPr>
          <a:xfrm rot="0">
            <a:off x="1540645" y="5027093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14" id="14"/>
          <p:cNvSpPr txBox="true"/>
          <p:nvPr/>
        </p:nvSpPr>
        <p:spPr>
          <a:xfrm rot="0">
            <a:off x="1707332" y="5171206"/>
            <a:ext cx="716280" cy="691515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</a:p>
          <a:p>
            <a:pPr algn="ctr">
              <a:lnSpc>
                <a:spcPct val="130000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Pencabutan Hibah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651754" y="1716288"/>
            <a:ext cx="3429000" cy="4591050"/>
          </a:xfrm>
          <a:prstGeom prst="round2DiagRect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4" id="4"/>
          <p:cNvSpPr txBox="true"/>
          <p:nvPr/>
        </p:nvSpPr>
        <p:spPr>
          <a:xfrm rot="0">
            <a:off x="937504" y="2040223"/>
            <a:ext cx="2857500" cy="978725"/>
          </a:xfrm>
          <a:prstGeom prst="rect">
            <a:avLst/>
          </a:prstGeom>
          <a:ln/>
        </p:spPr>
        <p:txBody>
          <a:bodyPr anchor="b" rtlCol="false" lIns="0" rIns="0" tIns="0" bIns="0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Pelanggaran syarat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7504" y="3268967"/>
            <a:ext cx="2857500" cy="2722154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Hibah bersyarat dapat dicabut jika penerima gagal memenuhi ketentuan yang telah disepakati.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4345585" y="1704871"/>
            <a:ext cx="3429000" cy="4591050"/>
          </a:xfrm>
          <a:prstGeom prst="round2DiagRect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7" id="7"/>
          <p:cNvSpPr txBox="true"/>
          <p:nvPr/>
        </p:nvSpPr>
        <p:spPr>
          <a:xfrm rot="0">
            <a:off x="4631335" y="2028807"/>
            <a:ext cx="2857500" cy="978725"/>
          </a:xfrm>
          <a:prstGeom prst="rect">
            <a:avLst/>
          </a:prstGeom>
          <a:ln/>
        </p:spPr>
        <p:txBody>
          <a:bodyPr anchor="b" rtlCol="false" lIns="0" rIns="0" tIns="0" bIns="0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Pengkhianatan penerima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31335" y="3257550"/>
            <a:ext cx="2857500" cy="2733571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Dalam kasus luar biasa, seperti penerima melakukan tindakan yang membahayakan pemberi hibah, pencabutan dapat diajukan.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8039417" y="1693454"/>
            <a:ext cx="3429000" cy="4591050"/>
          </a:xfrm>
          <a:prstGeom prst="round2DiagRect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10" id="10"/>
          <p:cNvSpPr txBox="true"/>
          <p:nvPr/>
        </p:nvSpPr>
        <p:spPr>
          <a:xfrm rot="0">
            <a:off x="8325167" y="2017390"/>
            <a:ext cx="2857500" cy="978725"/>
          </a:xfrm>
          <a:prstGeom prst="rect">
            <a:avLst/>
          </a:prstGeom>
          <a:ln/>
        </p:spPr>
        <p:txBody>
          <a:bodyPr anchor="b" rtlCol="false" lIns="0" rIns="0" tIns="0" bIns="0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Kepentingan hukum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25167" y="3246134"/>
            <a:ext cx="2857500" cy="2744987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Jika hibah merugikan pihak ketiga atau bertentangan dengan hukum yang berlaku, pihak yang berkepentingan dapat menggugat pemberian tersebut.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9531" y="3667364"/>
            <a:ext cx="6962775" cy="51435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Terima kasih untuk menonton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09531" y="2290224"/>
            <a:ext cx="7439025" cy="1266825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spAutoFit/>
          </a:bodyPr>
          <a:lstStyle/>
          <a:p>
            <a:pPr algn="l">
              <a:lnSpc>
                <a:spcPct val="56000"/>
              </a:lnSpc>
            </a:pPr>
            <a:r>
              <a:rPr lang="en-US" b="true" sz="9000">
                <a:solidFill>
                  <a:srgbClr val="A2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-97435"/>
            <a:ext cx="9411839" cy="1680832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9600">
                <a:solidFill>
                  <a:srgbClr val="FFFFFF">
                    <a:alpha val="8627"/>
                    <a:alpha val="9000"/>
                  </a:srgbClr>
                </a:solidFill>
                <a:latin typeface="Noto Sans SC"/>
                <a:ea typeface="Noto Sans SC"/>
                <a:cs typeface="Noto Sans SC"/>
              </a:rPr>
              <a:t>CATALOGUE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8281" y="742980"/>
            <a:ext cx="7314879" cy="977265"/>
          </a:xfrm>
          <a:prstGeom prst="rect">
            <a:avLst/>
          </a:prstGeom>
          <a:ln/>
        </p:spPr>
        <p:txBody>
          <a:bodyPr anchor="ctr" rtlCol="false" lIns="91440" rIns="91440" tIns="45720" bIns="45720" anchorCtr="false" vert="horz" wrap="square">
            <a:norm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5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Contents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65109" y="2797332"/>
            <a:ext cx="6316980" cy="2343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2765109" y="2797332"/>
            <a:ext cx="6316980" cy="2343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2765109" y="2797332"/>
            <a:ext cx="6316980" cy="234315"/>
          </a:xfrm>
          <a:prstGeom prst="rect">
            <a:avLst/>
          </a:prstGeom>
          <a:ln/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2689095" y="2541110"/>
            <a:ext cx="504825" cy="66675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non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999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48406" y="2655410"/>
            <a:ext cx="8010525" cy="43815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Definisi Hibah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44863" y="3760611"/>
            <a:ext cx="609600" cy="66675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non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999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748406" y="3874911"/>
            <a:ext cx="8010525" cy="43815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Elemen Kunci Hibah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44863" y="5015792"/>
            <a:ext cx="609600" cy="66675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non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999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748406" y="5130092"/>
            <a:ext cx="8010525" cy="43815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Jenis dan Ketentuan Hibah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907007" y="-112149"/>
            <a:ext cx="2051957" cy="1842306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b="true" sz="6600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470902" y="-102387"/>
            <a:ext cx="3926719" cy="1842306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b="true" sz="6600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PART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86130" y="1852017"/>
            <a:ext cx="8920950" cy="2326114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4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Definisi Hibah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40645" y="1641772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3" id="3"/>
          <p:cNvSpPr txBox="true"/>
          <p:nvPr/>
        </p:nvSpPr>
        <p:spPr>
          <a:xfrm rot="0">
            <a:off x="1707332" y="1785885"/>
            <a:ext cx="716280" cy="691515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  <a:p>
            <a:pPr algn="ctr">
              <a:lnSpc>
                <a:spcPct val="13000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2815769" y="1445091"/>
            <a:ext cx="7852817" cy="618651"/>
          </a:xfrm>
          <a:prstGeom prst="rect">
            <a:avLst/>
          </a:prstGeom>
          <a:ln/>
        </p:spPr>
        <p:txBody>
          <a:bodyPr anchor="b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Sukarela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815769" y="2040792"/>
            <a:ext cx="7869353" cy="902129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Hibah dilakukan atas dasar kemauan pemberi tanpa adanya paksaan atau tekanan eksternal.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15769" y="3143851"/>
            <a:ext cx="7852817" cy="563658"/>
          </a:xfrm>
          <a:prstGeom prst="rect">
            <a:avLst/>
          </a:prstGeom>
          <a:ln/>
        </p:spPr>
        <p:txBody>
          <a:bodyPr anchor="b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Tidak dapat dibatalkan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15769" y="3684559"/>
            <a:ext cx="7869555" cy="902129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Setelah disetujui oleh kedua pihak, hibah umumnya tidak dapat dibatalkan kecuali dalam situasi tertentu yang diatur oleh hukum.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99031" y="4717412"/>
            <a:ext cx="7869555" cy="691975"/>
          </a:xfrm>
          <a:prstGeom prst="rect">
            <a:avLst/>
          </a:prstGeom>
          <a:ln/>
        </p:spPr>
        <p:txBody>
          <a:bodyPr anchor="b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Kepemilikan penuh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99031" y="5386437"/>
            <a:ext cx="7869555" cy="902129"/>
          </a:xfrm>
          <a:prstGeom prst="rect">
            <a:avLst/>
          </a:prstGeom>
          <a:ln/>
        </p:spPr>
        <p:txBody>
          <a:bodyPr anchor="t" rtlCol="false" lIns="66008" rIns="66008" tIns="33052" bIns="33052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Setelah barang diberikan, hak kepemilikan secara penuh beralih kepada penerima hibah dan pemberi tidak memiliki hak atas barang tersebut lagi.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Karakteristik Utama</a:t>
            </a:r>
          </a:p>
        </p:txBody>
      </p:sp>
      <p:sp>
        <p:nvSpPr>
          <p:cNvPr name="AutoShape 11" id="11"/>
          <p:cNvSpPr/>
          <p:nvPr/>
        </p:nvSpPr>
        <p:spPr>
          <a:xfrm rot="0">
            <a:off x="1540645" y="3341211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12" id="12"/>
          <p:cNvSpPr txBox="true"/>
          <p:nvPr/>
        </p:nvSpPr>
        <p:spPr>
          <a:xfrm rot="0">
            <a:off x="1707332" y="3485324"/>
            <a:ext cx="716280" cy="691515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  <a:p>
            <a:pPr algn="ctr">
              <a:lnSpc>
                <a:spcPct val="130000"/>
              </a:lnSpc>
            </a:pPr>
          </a:p>
        </p:txBody>
      </p:sp>
      <p:sp>
        <p:nvSpPr>
          <p:cNvPr name="AutoShape 13" id="13"/>
          <p:cNvSpPr/>
          <p:nvPr/>
        </p:nvSpPr>
        <p:spPr>
          <a:xfrm rot="0">
            <a:off x="1540645" y="5027093"/>
            <a:ext cx="1049655" cy="979170"/>
          </a:xfrm>
          <a:prstGeom prst="downArrow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TextBox 14" id="14"/>
          <p:cNvSpPr txBox="true"/>
          <p:nvPr/>
        </p:nvSpPr>
        <p:spPr>
          <a:xfrm rot="0">
            <a:off x="1707332" y="5171206"/>
            <a:ext cx="716280" cy="691515"/>
          </a:xfrm>
          <a:prstGeom prst="rect">
            <a:avLst/>
          </a:prstGeom>
          <a:noFill/>
          <a:ln/>
        </p:spPr>
        <p:txBody>
          <a:bodyPr anchor="ctr" rtlCol="false" lIns="91440" rIns="91440" tIns="45720" bIns="45720" anchorCtr="false"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25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</a:p>
          <a:p>
            <a:pPr algn="ctr">
              <a:lnSpc>
                <a:spcPct val="13000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Perbandingan dengan Donasi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651754" y="1716288"/>
            <a:ext cx="3429000" cy="4591050"/>
          </a:xfrm>
          <a:prstGeom prst="round2DiagRect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4" id="4"/>
          <p:cNvSpPr txBox="true"/>
          <p:nvPr/>
        </p:nvSpPr>
        <p:spPr>
          <a:xfrm rot="0">
            <a:off x="937504" y="2040223"/>
            <a:ext cx="2857500" cy="978725"/>
          </a:xfrm>
          <a:prstGeom prst="rect">
            <a:avLst/>
          </a:prstGeom>
          <a:ln/>
        </p:spPr>
        <p:txBody>
          <a:bodyPr anchor="b" rtlCol="false" lIns="0" rIns="0" tIns="0" bIns="0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Tujuan pemberian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7504" y="3268967"/>
            <a:ext cx="2857500" cy="2722154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Hibah bertujuan untuk mengalihkan hak milik suatu barang secara langsung, sedangkan donasi seringkali bertujuan untuk membantu yang membutuhkan atau mendukung suatu tujuan sosial.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4345585" y="1704871"/>
            <a:ext cx="3429000" cy="4591050"/>
          </a:xfrm>
          <a:prstGeom prst="round2DiagRect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7" id="7"/>
          <p:cNvSpPr txBox="true"/>
          <p:nvPr/>
        </p:nvSpPr>
        <p:spPr>
          <a:xfrm rot="0">
            <a:off x="4631335" y="2028807"/>
            <a:ext cx="2857500" cy="978725"/>
          </a:xfrm>
          <a:prstGeom prst="rect">
            <a:avLst/>
          </a:prstGeom>
          <a:ln/>
        </p:spPr>
        <p:txBody>
          <a:bodyPr anchor="b" rtlCol="false" lIns="0" rIns="0" tIns="0" bIns="0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Proses hukum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31335" y="3257550"/>
            <a:ext cx="2857500" cy="2733571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Hibah memiliki pengaturan hukum yang lebih formal dibandingkan donasi yang umumnya tidak memerlukan perjanjian tertulis.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8039417" y="1693454"/>
            <a:ext cx="3429000" cy="4591050"/>
          </a:xfrm>
          <a:prstGeom prst="round2DiagRect">
            <a:avLst/>
          </a:prstGeom>
          <a:solidFill>
            <a:schemeClr val="lt2">
              <a:alpha val="80000"/>
            </a:schemeClr>
          </a:solidFill>
          <a:ln/>
        </p:spPr>
      </p:sp>
      <p:sp>
        <p:nvSpPr>
          <p:cNvPr name="TextBox 10" id="10"/>
          <p:cNvSpPr txBox="true"/>
          <p:nvPr/>
        </p:nvSpPr>
        <p:spPr>
          <a:xfrm rot="0">
            <a:off x="8325167" y="2017390"/>
            <a:ext cx="2857500" cy="978725"/>
          </a:xfrm>
          <a:prstGeom prst="rect">
            <a:avLst/>
          </a:prstGeom>
          <a:ln/>
        </p:spPr>
        <p:txBody>
          <a:bodyPr anchor="b" rtlCol="false" lIns="0" rIns="0" tIns="0" bIns="0" anchorCtr="false" vert="horz" wrap="square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Nilai barang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25167" y="3246134"/>
            <a:ext cx="2857500" cy="2744987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Hibah sering kali berupa barang tetap atau aset bernilai tinggi, sementara donasi lebih sering berupa uang atau barang kebutuhan dasar.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907007" y="-112149"/>
            <a:ext cx="2051957" cy="1842306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b="true" sz="6600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470902" y="-102387"/>
            <a:ext cx="3926719" cy="1842306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b="true" sz="6600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PART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86130" y="1852017"/>
            <a:ext cx="8920950" cy="2326114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4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Elemen Kunci Hibah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374316" y="3045252"/>
            <a:ext cx="9429750" cy="1656361"/>
          </a:xfrm>
          <a:prstGeom prst="roundRect">
            <a:avLst>
              <a:gd fmla="val 16667" name="adj"/>
            </a:avLst>
          </a:prstGeom>
          <a:gradFill>
            <a:gsLst>
              <a:gs pos="100000">
                <a:schemeClr val="lt2">
                  <a:alpha val="100000"/>
                </a:schemeClr>
              </a:gs>
              <a:gs pos="0">
                <a:schemeClr val="lt1">
                  <a:alpha val="100000"/>
                </a:schemeClr>
              </a:gs>
            </a:gsLst>
            <a:lin ang="0"/>
          </a:gradFill>
          <a:ln/>
        </p:spPr>
      </p:sp>
      <p:sp>
        <p:nvSpPr>
          <p:cNvPr name="AutoShape 3" id="3"/>
          <p:cNvSpPr/>
          <p:nvPr/>
        </p:nvSpPr>
        <p:spPr>
          <a:xfrm rot="0">
            <a:off x="1374316" y="4823279"/>
            <a:ext cx="9429750" cy="1656361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  <a:ln/>
        </p:spPr>
      </p:sp>
      <p:sp>
        <p:nvSpPr>
          <p:cNvPr name="AutoShape 4" id="4"/>
          <p:cNvSpPr/>
          <p:nvPr/>
        </p:nvSpPr>
        <p:spPr>
          <a:xfrm rot="0">
            <a:off x="1374316" y="1267225"/>
            <a:ext cx="9429750" cy="1656361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  <a:ln/>
        </p:spPr>
      </p:sp>
      <p:sp>
        <p:nvSpPr>
          <p:cNvPr name="AutoShape 5" id="5"/>
          <p:cNvSpPr/>
          <p:nvPr/>
        </p:nvSpPr>
        <p:spPr>
          <a:xfrm rot="0">
            <a:off x="987242" y="5246342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Freeform 6" id="6"/>
          <p:cNvSpPr/>
          <p:nvPr/>
        </p:nvSpPr>
        <p:spPr>
          <a:xfrm rot="0">
            <a:off x="1115389" y="5374489"/>
            <a:ext cx="553940" cy="553940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190033" y="152400"/>
                </a:moveTo>
                <a:cubicBezTo>
                  <a:pt x="190033" y="90992"/>
                  <a:pt x="221771" y="56493"/>
                  <a:pt x="221771" y="56493"/>
                </a:cubicBezTo>
                <a:cubicBezTo>
                  <a:pt x="221771" y="56493"/>
                  <a:pt x="193758" y="33766"/>
                  <a:pt x="151924" y="33766"/>
                </a:cubicBezTo>
                <a:cubicBezTo>
                  <a:pt x="110090" y="33766"/>
                  <a:pt x="82067" y="56512"/>
                  <a:pt x="82067" y="56512"/>
                </a:cubicBezTo>
                <a:cubicBezTo>
                  <a:pt x="82067" y="56512"/>
                  <a:pt x="114376" y="82753"/>
                  <a:pt x="114376" y="152400"/>
                </a:cubicBezTo>
                <a:cubicBezTo>
                  <a:pt x="114376" y="219608"/>
                  <a:pt x="81858" y="248145"/>
                  <a:pt x="81858" y="248145"/>
                </a:cubicBezTo>
                <a:cubicBezTo>
                  <a:pt x="81858" y="248145"/>
                  <a:pt x="115662" y="271034"/>
                  <a:pt x="151924" y="271034"/>
                </a:cubicBezTo>
                <a:cubicBezTo>
                  <a:pt x="189043" y="271034"/>
                  <a:pt x="221799" y="248269"/>
                  <a:pt x="221799" y="248269"/>
                </a:cubicBezTo>
                <a:cubicBezTo>
                  <a:pt x="221799" y="248269"/>
                  <a:pt x="190033" y="218503"/>
                  <a:pt x="190033" y="152400"/>
                </a:cubicBezTo>
                <a:close/>
              </a:path>
              <a:path h="304800" w="304800">
                <a:moveTo>
                  <a:pt x="74095" y="62789"/>
                </a:moveTo>
                <a:cubicBezTo>
                  <a:pt x="74095" y="62789"/>
                  <a:pt x="34633" y="86839"/>
                  <a:pt x="34633" y="152800"/>
                </a:cubicBezTo>
                <a:cubicBezTo>
                  <a:pt x="34633" y="218751"/>
                  <a:pt x="74533" y="240335"/>
                  <a:pt x="74533" y="240335"/>
                </a:cubicBezTo>
                <a:cubicBezTo>
                  <a:pt x="74533" y="240335"/>
                  <a:pt x="103613" y="218742"/>
                  <a:pt x="103613" y="152800"/>
                </a:cubicBezTo>
                <a:cubicBezTo>
                  <a:pt x="103613" y="86839"/>
                  <a:pt x="74095" y="62789"/>
                  <a:pt x="74095" y="62789"/>
                </a:cubicBezTo>
                <a:close/>
              </a:path>
              <a:path h="304800" w="304800">
                <a:moveTo>
                  <a:pt x="229753" y="64570"/>
                </a:moveTo>
                <a:cubicBezTo>
                  <a:pt x="229753" y="64570"/>
                  <a:pt x="200244" y="86839"/>
                  <a:pt x="200244" y="152800"/>
                </a:cubicBezTo>
                <a:cubicBezTo>
                  <a:pt x="200244" y="218751"/>
                  <a:pt x="229305" y="240335"/>
                  <a:pt x="229305" y="240335"/>
                </a:cubicBezTo>
                <a:cubicBezTo>
                  <a:pt x="229305" y="240335"/>
                  <a:pt x="270158" y="218742"/>
                  <a:pt x="270158" y="152800"/>
                </a:cubicBezTo>
                <a:cubicBezTo>
                  <a:pt x="270158" y="86839"/>
                  <a:pt x="229753" y="64570"/>
                  <a:pt x="229753" y="64570"/>
                </a:cubicBezTo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name="AutoShape 7" id="7"/>
          <p:cNvSpPr/>
          <p:nvPr/>
        </p:nvSpPr>
        <p:spPr>
          <a:xfrm rot="0">
            <a:off x="10373288" y="3468315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AutoShape 8" id="8"/>
          <p:cNvSpPr/>
          <p:nvPr/>
        </p:nvSpPr>
        <p:spPr>
          <a:xfrm rot="0">
            <a:off x="987242" y="1690288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name="Freeform 9" id="9"/>
          <p:cNvSpPr/>
          <p:nvPr/>
        </p:nvSpPr>
        <p:spPr>
          <a:xfrm rot="0">
            <a:off x="1171659" y="1892749"/>
            <a:ext cx="405314" cy="405314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173841" y="122930"/>
                </a:moveTo>
                <a:cubicBezTo>
                  <a:pt x="179718" y="102937"/>
                  <a:pt x="177232" y="81020"/>
                  <a:pt x="166392" y="62665"/>
                </a:cubicBezTo>
                <a:cubicBezTo>
                  <a:pt x="166630" y="62998"/>
                  <a:pt x="62770" y="167697"/>
                  <a:pt x="62027" y="167040"/>
                </a:cubicBezTo>
                <a:cubicBezTo>
                  <a:pt x="80077" y="177698"/>
                  <a:pt x="101994" y="180699"/>
                  <a:pt x="121720" y="175193"/>
                </a:cubicBezTo>
                <a:cubicBezTo>
                  <a:pt x="121577" y="174689"/>
                  <a:pt x="173422" y="122853"/>
                  <a:pt x="173841" y="122930"/>
                </a:cubicBezTo>
                <a:close/>
              </a:path>
              <a:path h="304800" w="304800">
                <a:moveTo>
                  <a:pt x="155315" y="45968"/>
                </a:moveTo>
                <a:cubicBezTo>
                  <a:pt x="141322" y="32175"/>
                  <a:pt x="121301" y="22822"/>
                  <a:pt x="100127" y="22822"/>
                </a:cubicBezTo>
                <a:cubicBezTo>
                  <a:pt x="57331" y="22822"/>
                  <a:pt x="22631" y="57607"/>
                  <a:pt x="22631" y="100508"/>
                </a:cubicBezTo>
                <a:cubicBezTo>
                  <a:pt x="22631" y="121444"/>
                  <a:pt x="32156" y="141713"/>
                  <a:pt x="45587" y="155686"/>
                </a:cubicBezTo>
                <a:cubicBezTo>
                  <a:pt x="45615" y="155686"/>
                  <a:pt x="154657" y="46863"/>
                  <a:pt x="155315" y="45968"/>
                </a:cubicBezTo>
                <a:close/>
              </a:path>
              <a:path h="304800" w="304800">
                <a:moveTo>
                  <a:pt x="264909" y="252089"/>
                </a:moveTo>
                <a:cubicBezTo>
                  <a:pt x="264909" y="252089"/>
                  <a:pt x="267443" y="230200"/>
                  <a:pt x="261128" y="223885"/>
                </a:cubicBezTo>
                <a:cubicBezTo>
                  <a:pt x="260709" y="223466"/>
                  <a:pt x="188300" y="135065"/>
                  <a:pt x="188300" y="135065"/>
                </a:cubicBezTo>
                <a:lnTo>
                  <a:pt x="134417" y="188947"/>
                </a:lnTo>
                <a:lnTo>
                  <a:pt x="222818" y="262185"/>
                </a:lnTo>
                <a:cubicBezTo>
                  <a:pt x="228714" y="268919"/>
                  <a:pt x="251441" y="265557"/>
                  <a:pt x="251441" y="265557"/>
                </a:cubicBezTo>
                <a:lnTo>
                  <a:pt x="269538" y="281978"/>
                </a:lnTo>
                <a:lnTo>
                  <a:pt x="282169" y="269348"/>
                </a:lnTo>
                <a:lnTo>
                  <a:pt x="264909" y="252089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name="Freeform 10" id="10"/>
          <p:cNvSpPr/>
          <p:nvPr/>
        </p:nvSpPr>
        <p:spPr>
          <a:xfrm rot="0">
            <a:off x="10569897" y="3661311"/>
            <a:ext cx="424244" cy="424244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167640" y="106680"/>
                </a:moveTo>
                <a:lnTo>
                  <a:pt x="189586" y="139598"/>
                </a:lnTo>
                <a:cubicBezTo>
                  <a:pt x="194310" y="146761"/>
                  <a:pt x="204978" y="152400"/>
                  <a:pt x="213512" y="152400"/>
                </a:cubicBezTo>
                <a:lnTo>
                  <a:pt x="259080" y="152400"/>
                </a:lnTo>
                <a:lnTo>
                  <a:pt x="259080" y="121920"/>
                </a:lnTo>
                <a:lnTo>
                  <a:pt x="213360" y="121920"/>
                </a:lnTo>
                <a:lnTo>
                  <a:pt x="191414" y="89002"/>
                </a:lnTo>
                <a:cubicBezTo>
                  <a:pt x="185452" y="80686"/>
                  <a:pt x="178394" y="73628"/>
                  <a:pt x="170345" y="67847"/>
                </a:cubicBezTo>
                <a:lnTo>
                  <a:pt x="170069" y="67666"/>
                </a:lnTo>
                <a:lnTo>
                  <a:pt x="149952" y="54254"/>
                </a:lnTo>
                <a:cubicBezTo>
                  <a:pt x="146104" y="51911"/>
                  <a:pt x="141446" y="50521"/>
                  <a:pt x="136465" y="50521"/>
                </a:cubicBezTo>
                <a:cubicBezTo>
                  <a:pt x="131912" y="50521"/>
                  <a:pt x="127635" y="51683"/>
                  <a:pt x="123911" y="53721"/>
                </a:cubicBezTo>
                <a:lnTo>
                  <a:pt x="124044" y="53654"/>
                </a:lnTo>
                <a:lnTo>
                  <a:pt x="60950" y="91450"/>
                </a:lnTo>
                <a:lnTo>
                  <a:pt x="60950" y="167650"/>
                </a:lnTo>
                <a:lnTo>
                  <a:pt x="91430" y="167650"/>
                </a:lnTo>
                <a:lnTo>
                  <a:pt x="91430" y="106690"/>
                </a:lnTo>
                <a:lnTo>
                  <a:pt x="121910" y="91450"/>
                </a:lnTo>
                <a:lnTo>
                  <a:pt x="76190" y="304810"/>
                </a:lnTo>
                <a:lnTo>
                  <a:pt x="106670" y="304810"/>
                </a:lnTo>
                <a:lnTo>
                  <a:pt x="142484" y="188224"/>
                </a:lnTo>
                <a:lnTo>
                  <a:pt x="167630" y="213370"/>
                </a:lnTo>
                <a:lnTo>
                  <a:pt x="167630" y="304810"/>
                </a:lnTo>
                <a:lnTo>
                  <a:pt x="198110" y="304810"/>
                </a:lnTo>
                <a:lnTo>
                  <a:pt x="198110" y="182890"/>
                </a:lnTo>
                <a:lnTo>
                  <a:pt x="156962" y="141742"/>
                </a:lnTo>
                <a:lnTo>
                  <a:pt x="167630" y="106690"/>
                </a:lnTo>
                <a:close/>
              </a:path>
              <a:path h="304800" w="304800">
                <a:moveTo>
                  <a:pt x="182880" y="60960"/>
                </a:moveTo>
                <a:cubicBezTo>
                  <a:pt x="199711" y="60960"/>
                  <a:pt x="213360" y="47311"/>
                  <a:pt x="213360" y="30480"/>
                </a:cubicBezTo>
                <a:cubicBezTo>
                  <a:pt x="213360" y="13649"/>
                  <a:pt x="199711" y="0"/>
                  <a:pt x="182880" y="0"/>
                </a:cubicBezTo>
                <a:lnTo>
                  <a:pt x="182880" y="0"/>
                </a:lnTo>
                <a:cubicBezTo>
                  <a:pt x="166049" y="0"/>
                  <a:pt x="152400" y="13649"/>
                  <a:pt x="152400" y="30480"/>
                </a:cubicBezTo>
                <a:cubicBezTo>
                  <a:pt x="152400" y="47311"/>
                  <a:pt x="166049" y="60960"/>
                  <a:pt x="182880" y="60960"/>
                </a:cubicBezTo>
                <a:lnTo>
                  <a:pt x="182880" y="6096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</p:sp>
      <p:sp>
        <p:nvSpPr>
          <p:cNvPr name="TextBox 11" id="11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Objek Hibah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986545" y="1423391"/>
            <a:ext cx="8201025" cy="57150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Benda bergerak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86545" y="1881734"/>
            <a:ext cx="8201025" cy="78105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Objek hibah dapat berupa benda bergerak seperti uang, perhiasan, atau kendaraan, asalkan benda tersebut dimiliki secara sah oleh donor.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31680" y="3229780"/>
            <a:ext cx="8201025" cy="57150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Benda tidak bergerak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931680" y="3688123"/>
            <a:ext cx="8201025" cy="78105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Hibah juga mencakup benda tidak bergerak seperti tanah atau bangunan, yang sering memerlukan persyaratan tambahan seperti sertifikasi atau akta notaris.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31680" y="4882435"/>
            <a:ext cx="8201025" cy="571500"/>
          </a:xfrm>
          <a:prstGeom prst="rect">
            <a:avLst/>
          </a:prstGeom>
          <a:ln/>
        </p:spPr>
        <p:txBody>
          <a:bodyPr anchor="ctr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Kepastian hukum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31680" y="5340777"/>
            <a:ext cx="8201025" cy="781050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Objek yang dihibahkan harus dapat diidentifikasi dengan jelas dan tidak boleh dalam sengketa hukum untuk menghindari potensi konflik di kemudian hari.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685901" y="1362476"/>
            <a:ext cx="8946338" cy="555784"/>
          </a:xfrm>
          <a:prstGeom prst="rect">
            <a:avLst/>
          </a:prstGeom>
          <a:ln/>
        </p:spPr>
        <p:txBody>
          <a:bodyPr anchor="b" rtlCol="false" lIns="0" rIns="0" tIns="0" bIns="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Akta hibah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85901" y="2024509"/>
            <a:ext cx="8972550" cy="76378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Hibah harus dirumuskan dalam bentuk akta notaris untuk menjamin keabsahan hukum, terutama untuk benda tidak bergerak.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rtlCol="false" lIns="123825" rIns="57150" tIns="123825" bIns="123825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b="true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Persyaratan Formal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name="AutoShape 6" id="6"/>
            <p:cNvSpPr/>
            <p:nvPr/>
          </p:nvSpPr>
          <p:spPr>
            <a:xfrm rot="0"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7" id="7"/>
            <p:cNvSpPr/>
            <p:nvPr/>
          </p:nvSpPr>
          <p:spPr>
            <a:xfrm rot="0"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sp>
        <p:nvSpPr>
          <p:cNvPr name="TextBox 8" id="8"/>
          <p:cNvSpPr txBox="true"/>
          <p:nvPr/>
        </p:nvSpPr>
        <p:spPr>
          <a:xfrm rot="0">
            <a:off x="1685901" y="3189254"/>
            <a:ext cx="8946338" cy="555784"/>
          </a:xfrm>
          <a:prstGeom prst="rect">
            <a:avLst/>
          </a:prstGeom>
          <a:ln/>
        </p:spPr>
        <p:txBody>
          <a:bodyPr anchor="b" rtlCol="false" lIns="0" rIns="0" tIns="0" bIns="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Bukti kepemilikan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85901" y="3851288"/>
            <a:ext cx="8972550" cy="76378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Donor wajib menyertakan bukti kepemilikan objek yang dihibahkan untuk menghindari perselisihan hukum.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name="AutoShape 11" id="11"/>
            <p:cNvSpPr/>
            <p:nvPr/>
          </p:nvSpPr>
          <p:spPr>
            <a:xfrm rot="0"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12" id="12"/>
            <p:cNvSpPr/>
            <p:nvPr/>
          </p:nvSpPr>
          <p:spPr>
            <a:xfrm rot="0"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sp>
        <p:nvSpPr>
          <p:cNvPr name="TextBox 13" id="13"/>
          <p:cNvSpPr txBox="true"/>
          <p:nvPr/>
        </p:nvSpPr>
        <p:spPr>
          <a:xfrm rot="0">
            <a:off x="1685901" y="4975292"/>
            <a:ext cx="8946338" cy="555784"/>
          </a:xfrm>
          <a:prstGeom prst="rect">
            <a:avLst/>
          </a:prstGeom>
          <a:ln/>
        </p:spPr>
        <p:txBody>
          <a:bodyPr anchor="b" rtlCol="false" lIns="0" rIns="0" tIns="0" bIns="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Persetujuan pihak terkait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85901" y="5637325"/>
            <a:ext cx="8972550" cy="763780"/>
          </a:xfrm>
          <a:prstGeom prst="rect">
            <a:avLst/>
          </a:prstGeom>
          <a:ln/>
        </p:spPr>
        <p:txBody>
          <a:bodyPr anchor="t" rtlCol="false" lIns="0" rIns="0" tIns="0" bIns="0" anchorCtr="false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Dalam beberapa kasus, persetujuan dari pihak ketiga, seperti anggota keluarga atau pihak berwenang, mungkin diperlukan untuk menyelesaikan proses hibah.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838598" y="5177608"/>
            <a:ext cx="353467" cy="353467"/>
            <a:chOff x="838598" y="5177608"/>
            <a:chExt cx="353467" cy="353467"/>
          </a:xfrm>
        </p:grpSpPr>
        <p:sp>
          <p:nvSpPr>
            <p:cNvPr name="AutoShape 16" id="16"/>
            <p:cNvSpPr/>
            <p:nvPr/>
          </p:nvSpPr>
          <p:spPr>
            <a:xfrm rot="0">
              <a:off x="920082" y="5259092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</p:sp>
        <p:sp>
          <p:nvSpPr>
            <p:cNvPr name="AutoShape 17" id="17"/>
            <p:cNvSpPr/>
            <p:nvPr/>
          </p:nvSpPr>
          <p:spPr>
            <a:xfrm rot="0">
              <a:off x="838598" y="5177608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  <a:ln/>
          </p:spPr>
        </p:sp>
      </p:grpSp>
      <p:cxnSp>
        <p:nvCxnSpPr>
          <p:cNvPr name="Connector 18" id="18"/>
          <p:cNvCxnSpPr/>
          <p:nvPr/>
        </p:nvCxnSpPr>
        <p:spPr>
          <a:xfrm>
            <a:off x="1015332" y="1728028"/>
            <a:ext cx="0" cy="521495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907007" y="-112149"/>
            <a:ext cx="2051957" cy="1842306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b="true" sz="6600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03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470902" y="-102387"/>
            <a:ext cx="3926719" cy="1842306"/>
          </a:xfrm>
          <a:prstGeom prst="rect">
            <a:avLst/>
          </a:prstGeom>
          <a:ln/>
        </p:spPr>
        <p:txBody>
          <a:bodyPr anchor="b" rtlCol="false" lIns="114300" rIns="114300" tIns="57150" bIns="57150" anchorCtr="false" vert="horz"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b="true" sz="6600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PART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86130" y="1852017"/>
            <a:ext cx="8920950" cy="2326114"/>
          </a:xfrm>
          <a:prstGeom prst="rect">
            <a:avLst/>
          </a:prstGeom>
          <a:ln/>
        </p:spPr>
        <p:txBody>
          <a:bodyPr anchor="t" rtlCol="false" lIns="114300" rIns="114300" tIns="57150" bIns="57150" anchorCtr="false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b="true" sz="4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Jenis dan Ketentuan Hibah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080C31"/>
      </a:lt1>
      <a:dk2>
        <a:srgbClr val="A2FFFF"/>
      </a:dk2>
      <a:lt2>
        <a:srgbClr val="292C4E"/>
      </a:lt2>
      <a:accent1>
        <a:srgbClr val="4374DF"/>
      </a:accent1>
      <a:accent2>
        <a:srgbClr val="4374DF"/>
      </a:accent2>
      <a:accent3>
        <a:srgbClr val="6A99CD"/>
      </a:accent3>
      <a:accent4>
        <a:srgbClr val="213C75"/>
      </a:accent4>
      <a:accent5>
        <a:srgbClr val="3D73BA"/>
      </a:accent5>
      <a:accent6>
        <a:srgbClr val="5888D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